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 id="266" r:id="rId3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Canva Sans" charset="1" panose="020B0503030501040103"/>
      <p:regular r:id="rId12"/>
    </p:embeddedFont>
    <p:embeddedFont>
      <p:font typeface="Canva Sans Bold" charset="1" panose="020B0803030501040103"/>
      <p:regular r:id="rId13"/>
    </p:embeddedFont>
    <p:embeddedFont>
      <p:font typeface="Canva Sans Italics" charset="1" panose="020B0503030501040103"/>
      <p:regular r:id="rId14"/>
    </p:embeddedFont>
    <p:embeddedFont>
      <p:font typeface="Canva Sans Bold Italics" charset="1" panose="020B0803030501040103"/>
      <p:regular r:id="rId15"/>
    </p:embeddedFont>
    <p:embeddedFont>
      <p:font typeface="Canva Sans Medium" charset="1" panose="020B0603030501040103"/>
      <p:regular r:id="rId16"/>
    </p:embeddedFont>
    <p:embeddedFont>
      <p:font typeface="Canva Sans Medium Italics" charset="1" panose="020B0603030501040103"/>
      <p:regular r:id="rId17"/>
    </p:embeddedFont>
    <p:embeddedFont>
      <p:font typeface="Open Sans" charset="1" panose="020B0606030504020204"/>
      <p:regular r:id="rId18"/>
    </p:embeddedFont>
    <p:embeddedFont>
      <p:font typeface="Open Sans Bold" charset="1" panose="020B0806030504020204"/>
      <p:regular r:id="rId19"/>
    </p:embeddedFont>
    <p:embeddedFont>
      <p:font typeface="Open Sans Italics" charset="1" panose="020B0606030504020204"/>
      <p:regular r:id="rId20"/>
    </p:embeddedFont>
    <p:embeddedFont>
      <p:font typeface="Open Sans Bold Italics" charset="1" panose="020B0806030504020204"/>
      <p:regular r:id="rId21"/>
    </p:embeddedFont>
    <p:embeddedFont>
      <p:font typeface="Open Sans Light" charset="1" panose="020B0306030504020204"/>
      <p:regular r:id="rId22"/>
    </p:embeddedFont>
    <p:embeddedFont>
      <p:font typeface="Open Sans Light Italics" charset="1" panose="020B0306030504020204"/>
      <p:regular r:id="rId23"/>
    </p:embeddedFont>
    <p:embeddedFont>
      <p:font typeface="Open Sans Ultra-Bold" charset="1" panose="00000000000000000000"/>
      <p:regular r:id="rId24"/>
    </p:embeddedFont>
    <p:embeddedFont>
      <p:font typeface="Open Sans Ultra-Bold Italics" charset="1" panose="000000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36"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svg>
</file>

<file path=ppt/media/image19.jpeg>
</file>

<file path=ppt/media/image2.jpeg>
</file>

<file path=ppt/media/image20.png>
</file>

<file path=ppt/media/image21.svg>
</file>

<file path=ppt/media/image22.png>
</file>

<file path=ppt/media/image23.png>
</file>

<file path=ppt/media/image24.png>
</file>

<file path=ppt/media/image25.svg>
</file>

<file path=ppt/media/image3.pn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png" Type="http://schemas.openxmlformats.org/officeDocument/2006/relationships/image"/><Relationship Id="rId4" Target="../media/image24.png" Type="http://schemas.openxmlformats.org/officeDocument/2006/relationships/image"/><Relationship Id="rId5" Target="../media/image25.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0.png" Type="http://schemas.openxmlformats.org/officeDocument/2006/relationships/image"/><Relationship Id="rId11" Target="../media/image11.svg" Type="http://schemas.openxmlformats.org/officeDocument/2006/relationships/image"/><Relationship Id="rId12" Target="../media/image12.png" Type="http://schemas.openxmlformats.org/officeDocument/2006/relationships/image"/><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4.pn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jpeg" Type="http://schemas.openxmlformats.org/officeDocument/2006/relationships/image"/><Relationship Id="rId4" Target="../media/image20.png" Type="http://schemas.openxmlformats.org/officeDocument/2006/relationships/image"/><Relationship Id="rId5" Target="../media/image21.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2.png" Type="http://schemas.openxmlformats.org/officeDocument/2006/relationships/image"/><Relationship Id="rId4" Target="../media/image20.png" Type="http://schemas.openxmlformats.org/officeDocument/2006/relationships/image"/><Relationship Id="rId5" Target="../media/image21.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AutoShape 3" id="3"/>
          <p:cNvSpPr/>
          <p:nvPr/>
        </p:nvSpPr>
        <p:spPr>
          <a:xfrm rot="-5400000">
            <a:off x="16834261" y="8799983"/>
            <a:ext cx="850078" cy="0"/>
          </a:xfrm>
          <a:prstGeom prst="line">
            <a:avLst/>
          </a:prstGeom>
          <a:ln cap="flat" w="76200">
            <a:solidFill>
              <a:srgbClr val="FFFFFF"/>
            </a:solidFill>
            <a:prstDash val="solid"/>
            <a:headEnd type="none" len="sm" w="sm"/>
            <a:tailEnd type="none" len="sm" w="sm"/>
          </a:ln>
        </p:spPr>
      </p:sp>
      <p:sp>
        <p:nvSpPr>
          <p:cNvPr name="TextBox 4" id="4"/>
          <p:cNvSpPr txBox="true"/>
          <p:nvPr/>
        </p:nvSpPr>
        <p:spPr>
          <a:xfrm rot="0">
            <a:off x="1028700" y="1669844"/>
            <a:ext cx="16814410" cy="5280560"/>
          </a:xfrm>
          <a:prstGeom prst="rect">
            <a:avLst/>
          </a:prstGeom>
        </p:spPr>
        <p:txBody>
          <a:bodyPr anchor="t" rtlCol="false" tIns="0" lIns="0" bIns="0" rIns="0">
            <a:spAutoFit/>
          </a:bodyPr>
          <a:lstStyle/>
          <a:p>
            <a:pPr>
              <a:lnSpc>
                <a:spcPts val="14001"/>
              </a:lnSpc>
            </a:pPr>
            <a:r>
              <a:rPr lang="en-US" sz="10001">
                <a:solidFill>
                  <a:srgbClr val="FFFFFF"/>
                </a:solidFill>
                <a:latin typeface="Open Sans Extra Bold"/>
              </a:rPr>
              <a:t>STOCK AND DISTRIBUTION OF IICT STORAGE</a:t>
            </a:r>
          </a:p>
        </p:txBody>
      </p:sp>
      <p:sp>
        <p:nvSpPr>
          <p:cNvPr name="TextBox 5" id="5"/>
          <p:cNvSpPr txBox="true"/>
          <p:nvPr/>
        </p:nvSpPr>
        <p:spPr>
          <a:xfrm rot="0">
            <a:off x="12480014" y="8353952"/>
            <a:ext cx="4602287" cy="863488"/>
          </a:xfrm>
          <a:prstGeom prst="rect">
            <a:avLst/>
          </a:prstGeom>
        </p:spPr>
        <p:txBody>
          <a:bodyPr anchor="t" rtlCol="false" tIns="0" lIns="0" bIns="0" rIns="0">
            <a:spAutoFit/>
          </a:bodyPr>
          <a:lstStyle/>
          <a:p>
            <a:pPr algn="r">
              <a:lnSpc>
                <a:spcPts val="7000"/>
              </a:lnSpc>
            </a:pPr>
            <a:r>
              <a:rPr lang="en-US" sz="5000">
                <a:solidFill>
                  <a:srgbClr val="FFFFFF"/>
                </a:solidFill>
                <a:latin typeface="Open Sans"/>
              </a:rPr>
              <a:t>01</a:t>
            </a:r>
          </a:p>
        </p:txBody>
      </p:sp>
      <p:sp>
        <p:nvSpPr>
          <p:cNvPr name="TextBox 6" id="6"/>
          <p:cNvSpPr txBox="true"/>
          <p:nvPr/>
        </p:nvSpPr>
        <p:spPr>
          <a:xfrm rot="0">
            <a:off x="1028700" y="544513"/>
            <a:ext cx="9201626" cy="863600"/>
          </a:xfrm>
          <a:prstGeom prst="rect">
            <a:avLst/>
          </a:prstGeom>
        </p:spPr>
        <p:txBody>
          <a:bodyPr anchor="t" rtlCol="false" tIns="0" lIns="0" bIns="0" rIns="0">
            <a:spAutoFit/>
          </a:bodyPr>
          <a:lstStyle/>
          <a:p>
            <a:pPr algn="ctr">
              <a:lnSpc>
                <a:spcPts val="7000"/>
              </a:lnSpc>
              <a:spcBef>
                <a:spcPct val="0"/>
              </a:spcBef>
            </a:pPr>
            <a:r>
              <a:rPr lang="en-US" sz="5000">
                <a:solidFill>
                  <a:srgbClr val="FFFFFF"/>
                </a:solidFill>
                <a:latin typeface="Open Sans"/>
              </a:rPr>
              <a:t>Database Management System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AutoShape 3" id="3"/>
          <p:cNvSpPr/>
          <p:nvPr/>
        </p:nvSpPr>
        <p:spPr>
          <a:xfrm rot="-5400000">
            <a:off x="641761" y="8795161"/>
            <a:ext cx="850078" cy="0"/>
          </a:xfrm>
          <a:prstGeom prst="line">
            <a:avLst/>
          </a:prstGeom>
          <a:ln cap="flat" w="76200">
            <a:solidFill>
              <a:srgbClr val="FFFFFF"/>
            </a:solidFill>
            <a:prstDash val="solid"/>
            <a:headEnd type="none" len="sm" w="sm"/>
            <a:tailEnd type="none" len="sm" w="sm"/>
          </a:ln>
        </p:spPr>
      </p:sp>
      <p:sp>
        <p:nvSpPr>
          <p:cNvPr name="Freeform 4" id="4"/>
          <p:cNvSpPr/>
          <p:nvPr/>
        </p:nvSpPr>
        <p:spPr>
          <a:xfrm flipH="false" flipV="false" rot="0">
            <a:off x="10426721" y="1101975"/>
            <a:ext cx="7634916" cy="8261319"/>
          </a:xfrm>
          <a:custGeom>
            <a:avLst/>
            <a:gdLst/>
            <a:ahLst/>
            <a:cxnLst/>
            <a:rect r="r" b="b" t="t" l="l"/>
            <a:pathLst>
              <a:path h="8261319" w="7634916">
                <a:moveTo>
                  <a:pt x="0" y="0"/>
                </a:moveTo>
                <a:lnTo>
                  <a:pt x="7634916" y="0"/>
                </a:lnTo>
                <a:lnTo>
                  <a:pt x="7634916" y="8261320"/>
                </a:lnTo>
                <a:lnTo>
                  <a:pt x="0" y="8261320"/>
                </a:lnTo>
                <a:lnTo>
                  <a:pt x="0" y="0"/>
                </a:lnTo>
                <a:close/>
              </a:path>
            </a:pathLst>
          </a:custGeom>
          <a:blipFill>
            <a:blip r:embed="rId3"/>
            <a:stretch>
              <a:fillRect l="-11510" t="0" r="-4592" b="-43066"/>
            </a:stretch>
          </a:blipFill>
        </p:spPr>
      </p:sp>
      <p:sp>
        <p:nvSpPr>
          <p:cNvPr name="TextBox 5" id="5"/>
          <p:cNvSpPr txBox="true"/>
          <p:nvPr/>
        </p:nvSpPr>
        <p:spPr>
          <a:xfrm rot="0">
            <a:off x="1256709" y="2479490"/>
            <a:ext cx="8613449" cy="4180840"/>
          </a:xfrm>
          <a:prstGeom prst="rect">
            <a:avLst/>
          </a:prstGeom>
        </p:spPr>
        <p:txBody>
          <a:bodyPr anchor="t" rtlCol="false" tIns="0" lIns="0" bIns="0" rIns="0">
            <a:spAutoFit/>
          </a:bodyPr>
          <a:lstStyle/>
          <a:p>
            <a:pPr>
              <a:lnSpc>
                <a:spcPts val="4759"/>
              </a:lnSpc>
            </a:pPr>
            <a:r>
              <a:rPr lang="en-US" sz="3399">
                <a:solidFill>
                  <a:srgbClr val="FFFFFF"/>
                </a:solidFill>
                <a:latin typeface="Canva Sans"/>
              </a:rPr>
              <a:t>All damaged and old products are recorded in this page.The date of the deposit is in the second column. It also contains the name of the depositor and what product he was holding. This page also has the information of receiver who received the product.</a:t>
            </a:r>
          </a:p>
        </p:txBody>
      </p:sp>
      <p:sp>
        <p:nvSpPr>
          <p:cNvPr name="Freeform 6" id="6"/>
          <p:cNvSpPr/>
          <p:nvPr/>
        </p:nvSpPr>
        <p:spPr>
          <a:xfrm flipH="false" flipV="false" rot="-5388655">
            <a:off x="7632291" y="5921860"/>
            <a:ext cx="1448410" cy="4383587"/>
          </a:xfrm>
          <a:custGeom>
            <a:avLst/>
            <a:gdLst/>
            <a:ahLst/>
            <a:cxnLst/>
            <a:rect r="r" b="b" t="t" l="l"/>
            <a:pathLst>
              <a:path h="4383587" w="1448410">
                <a:moveTo>
                  <a:pt x="0" y="0"/>
                </a:moveTo>
                <a:lnTo>
                  <a:pt x="1448410" y="0"/>
                </a:lnTo>
                <a:lnTo>
                  <a:pt x="1448410" y="4383587"/>
                </a:lnTo>
                <a:lnTo>
                  <a:pt x="0" y="438358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256709" y="8349129"/>
            <a:ext cx="4602287" cy="863600"/>
          </a:xfrm>
          <a:prstGeom prst="rect">
            <a:avLst/>
          </a:prstGeom>
        </p:spPr>
        <p:txBody>
          <a:bodyPr anchor="t" rtlCol="false" tIns="0" lIns="0" bIns="0" rIns="0">
            <a:spAutoFit/>
          </a:bodyPr>
          <a:lstStyle/>
          <a:p>
            <a:pPr algn="just">
              <a:lnSpc>
                <a:spcPts val="7000"/>
              </a:lnSpc>
            </a:pPr>
            <a:r>
              <a:rPr lang="en-US" sz="5000">
                <a:solidFill>
                  <a:srgbClr val="FFFFFF"/>
                </a:solidFill>
                <a:latin typeface="Open Sans"/>
              </a:rPr>
              <a:t>10</a:t>
            </a:r>
          </a:p>
        </p:txBody>
      </p:sp>
      <p:sp>
        <p:nvSpPr>
          <p:cNvPr name="TextBox 8" id="8"/>
          <p:cNvSpPr txBox="true"/>
          <p:nvPr/>
        </p:nvSpPr>
        <p:spPr>
          <a:xfrm rot="0">
            <a:off x="1256709" y="610803"/>
            <a:ext cx="6808256"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Damaged  Products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AutoShape 3" id="3"/>
          <p:cNvSpPr/>
          <p:nvPr/>
        </p:nvSpPr>
        <p:spPr>
          <a:xfrm rot="-5400000">
            <a:off x="16834261" y="8799983"/>
            <a:ext cx="850078" cy="0"/>
          </a:xfrm>
          <a:prstGeom prst="line">
            <a:avLst/>
          </a:prstGeom>
          <a:ln cap="flat" w="76200">
            <a:solidFill>
              <a:srgbClr val="FFFFFF"/>
            </a:solidFill>
            <a:prstDash val="solid"/>
            <a:headEnd type="none" len="sm" w="sm"/>
            <a:tailEnd type="none" len="sm" w="sm"/>
          </a:ln>
        </p:spPr>
      </p:sp>
      <p:sp>
        <p:nvSpPr>
          <p:cNvPr name="TextBox 4" id="4"/>
          <p:cNvSpPr txBox="true"/>
          <p:nvPr/>
        </p:nvSpPr>
        <p:spPr>
          <a:xfrm rot="0">
            <a:off x="6788370" y="5092835"/>
            <a:ext cx="6693240" cy="679450"/>
          </a:xfrm>
          <a:prstGeom prst="rect">
            <a:avLst/>
          </a:prstGeom>
        </p:spPr>
        <p:txBody>
          <a:bodyPr anchor="t" rtlCol="false" tIns="0" lIns="0" bIns="0" rIns="0">
            <a:spAutoFit/>
          </a:bodyPr>
          <a:lstStyle/>
          <a:p>
            <a:pPr>
              <a:lnSpc>
                <a:spcPts val="5599"/>
              </a:lnSpc>
            </a:pPr>
            <a:r>
              <a:rPr lang="en-US" sz="3999">
                <a:solidFill>
                  <a:srgbClr val="FFFFFF"/>
                </a:solidFill>
                <a:latin typeface="Open Sans"/>
              </a:rPr>
              <a:t>Any question?</a:t>
            </a:r>
          </a:p>
        </p:txBody>
      </p:sp>
      <p:sp>
        <p:nvSpPr>
          <p:cNvPr name="TextBox 5" id="5"/>
          <p:cNvSpPr txBox="true"/>
          <p:nvPr/>
        </p:nvSpPr>
        <p:spPr>
          <a:xfrm rot="0">
            <a:off x="12480014" y="8353952"/>
            <a:ext cx="4602287" cy="863600"/>
          </a:xfrm>
          <a:prstGeom prst="rect">
            <a:avLst/>
          </a:prstGeom>
        </p:spPr>
        <p:txBody>
          <a:bodyPr anchor="t" rtlCol="false" tIns="0" lIns="0" bIns="0" rIns="0">
            <a:spAutoFit/>
          </a:bodyPr>
          <a:lstStyle/>
          <a:p>
            <a:pPr algn="r">
              <a:lnSpc>
                <a:spcPts val="7000"/>
              </a:lnSpc>
            </a:pPr>
            <a:r>
              <a:rPr lang="en-US" sz="5000">
                <a:solidFill>
                  <a:srgbClr val="FFFFFF"/>
                </a:solidFill>
                <a:latin typeface="Open Sans"/>
              </a:rPr>
              <a:t>11</a:t>
            </a:r>
          </a:p>
        </p:txBody>
      </p:sp>
      <p:sp>
        <p:nvSpPr>
          <p:cNvPr name="TextBox 6" id="6"/>
          <p:cNvSpPr txBox="true"/>
          <p:nvPr/>
        </p:nvSpPr>
        <p:spPr>
          <a:xfrm rot="0">
            <a:off x="5606254" y="3009532"/>
            <a:ext cx="6088122" cy="1368424"/>
          </a:xfrm>
          <a:prstGeom prst="rect">
            <a:avLst/>
          </a:prstGeom>
        </p:spPr>
        <p:txBody>
          <a:bodyPr anchor="t" rtlCol="false" tIns="0" lIns="0" bIns="0" rIns="0">
            <a:spAutoFit/>
          </a:bodyPr>
          <a:lstStyle/>
          <a:p>
            <a:pPr>
              <a:lnSpc>
                <a:spcPts val="11200"/>
              </a:lnSpc>
            </a:pPr>
            <a:r>
              <a:rPr lang="en-US" sz="8000">
                <a:solidFill>
                  <a:srgbClr val="FFFFFF"/>
                </a:solidFill>
                <a:latin typeface="Open Sans Extra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8290408"/>
          </a:xfrm>
          <a:custGeom>
            <a:avLst/>
            <a:gdLst/>
            <a:ahLst/>
            <a:cxnLst/>
            <a:rect r="r" b="b" t="t" l="l"/>
            <a:pathLst>
              <a:path h="8290408" w="18288000">
                <a:moveTo>
                  <a:pt x="0" y="0"/>
                </a:moveTo>
                <a:lnTo>
                  <a:pt x="18288000" y="0"/>
                </a:lnTo>
                <a:lnTo>
                  <a:pt x="18288000" y="8290408"/>
                </a:lnTo>
                <a:lnTo>
                  <a:pt x="0" y="8290408"/>
                </a:lnTo>
                <a:lnTo>
                  <a:pt x="0" y="0"/>
                </a:lnTo>
                <a:close/>
              </a:path>
            </a:pathLst>
          </a:custGeom>
          <a:blipFill>
            <a:blip r:embed="rId2"/>
            <a:stretch>
              <a:fillRect l="0" t="-23807" r="0" b="0"/>
            </a:stretch>
          </a:blipFill>
        </p:spPr>
      </p:sp>
      <p:sp>
        <p:nvSpPr>
          <p:cNvPr name="AutoShape 3" id="3"/>
          <p:cNvSpPr/>
          <p:nvPr/>
        </p:nvSpPr>
        <p:spPr>
          <a:xfrm rot="-5400000">
            <a:off x="16834261" y="8799983"/>
            <a:ext cx="850078" cy="0"/>
          </a:xfrm>
          <a:prstGeom prst="line">
            <a:avLst/>
          </a:prstGeom>
          <a:ln cap="flat" w="76200">
            <a:solidFill>
              <a:srgbClr val="222DA0"/>
            </a:solidFill>
            <a:prstDash val="solid"/>
            <a:headEnd type="none" len="sm" w="sm"/>
            <a:tailEnd type="none" len="sm" w="sm"/>
          </a:ln>
        </p:spPr>
      </p:sp>
      <p:sp>
        <p:nvSpPr>
          <p:cNvPr name="Freeform 4" id="4"/>
          <p:cNvSpPr/>
          <p:nvPr/>
        </p:nvSpPr>
        <p:spPr>
          <a:xfrm flipH="false" flipV="false" rot="0">
            <a:off x="0" y="9380182"/>
            <a:ext cx="18288000" cy="10264140"/>
          </a:xfrm>
          <a:custGeom>
            <a:avLst/>
            <a:gdLst/>
            <a:ahLst/>
            <a:cxnLst/>
            <a:rect r="r" b="b" t="t" l="l"/>
            <a:pathLst>
              <a:path h="10264140" w="18288000">
                <a:moveTo>
                  <a:pt x="0" y="0"/>
                </a:moveTo>
                <a:lnTo>
                  <a:pt x="18288000" y="0"/>
                </a:lnTo>
                <a:lnTo>
                  <a:pt x="18288000" y="10264140"/>
                </a:lnTo>
                <a:lnTo>
                  <a:pt x="0" y="10264140"/>
                </a:lnTo>
                <a:lnTo>
                  <a:pt x="0" y="0"/>
                </a:lnTo>
                <a:close/>
              </a:path>
            </a:pathLst>
          </a:custGeom>
          <a:blipFill>
            <a:blip r:embed="rId2"/>
            <a:stretch>
              <a:fillRect l="0" t="0" r="0" b="0"/>
            </a:stretch>
          </a:blipFill>
        </p:spPr>
      </p:sp>
      <p:sp>
        <p:nvSpPr>
          <p:cNvPr name="TextBox 5" id="5"/>
          <p:cNvSpPr txBox="true"/>
          <p:nvPr/>
        </p:nvSpPr>
        <p:spPr>
          <a:xfrm rot="0">
            <a:off x="1028700" y="970912"/>
            <a:ext cx="14027334" cy="1368424"/>
          </a:xfrm>
          <a:prstGeom prst="rect">
            <a:avLst/>
          </a:prstGeom>
        </p:spPr>
        <p:txBody>
          <a:bodyPr anchor="t" rtlCol="false" tIns="0" lIns="0" bIns="0" rIns="0">
            <a:spAutoFit/>
          </a:bodyPr>
          <a:lstStyle/>
          <a:p>
            <a:pPr>
              <a:lnSpc>
                <a:spcPts val="11200"/>
              </a:lnSpc>
            </a:pPr>
            <a:r>
              <a:rPr lang="en-US" sz="8000">
                <a:solidFill>
                  <a:srgbClr val="FFFFFF"/>
                </a:solidFill>
                <a:latin typeface="Open Sans Extra Bold"/>
              </a:rPr>
              <a:t>Team Member</a:t>
            </a:r>
          </a:p>
        </p:txBody>
      </p:sp>
      <p:sp>
        <p:nvSpPr>
          <p:cNvPr name="TextBox 6" id="6"/>
          <p:cNvSpPr txBox="true"/>
          <p:nvPr/>
        </p:nvSpPr>
        <p:spPr>
          <a:xfrm rot="0">
            <a:off x="614708" y="3515673"/>
            <a:ext cx="8529292" cy="3003550"/>
          </a:xfrm>
          <a:prstGeom prst="rect">
            <a:avLst/>
          </a:prstGeom>
        </p:spPr>
        <p:txBody>
          <a:bodyPr anchor="t" rtlCol="false" tIns="0" lIns="0" bIns="0" rIns="0">
            <a:spAutoFit/>
          </a:bodyPr>
          <a:lstStyle/>
          <a:p>
            <a:pPr algn="ctr">
              <a:lnSpc>
                <a:spcPts val="5599"/>
              </a:lnSpc>
            </a:pPr>
            <a:r>
              <a:rPr lang="en-US" sz="3999">
                <a:solidFill>
                  <a:srgbClr val="FFFFFF"/>
                </a:solidFill>
                <a:latin typeface="Open Sans"/>
              </a:rPr>
              <a:t>Nurul Madina Rahik </a:t>
            </a:r>
          </a:p>
          <a:p>
            <a:pPr algn="ctr">
              <a:lnSpc>
                <a:spcPts val="5599"/>
              </a:lnSpc>
            </a:pPr>
            <a:r>
              <a:rPr lang="en-US" sz="3999">
                <a:solidFill>
                  <a:srgbClr val="FFFFFF"/>
                </a:solidFill>
                <a:latin typeface="Open Sans"/>
              </a:rPr>
              <a:t>Reg no:2020831006</a:t>
            </a:r>
          </a:p>
          <a:p>
            <a:pPr algn="ctr">
              <a:lnSpc>
                <a:spcPts val="1679"/>
              </a:lnSpc>
            </a:pPr>
          </a:p>
          <a:p>
            <a:pPr algn="ctr">
              <a:lnSpc>
                <a:spcPts val="5599"/>
              </a:lnSpc>
            </a:pPr>
            <a:r>
              <a:rPr lang="en-US" sz="3999">
                <a:solidFill>
                  <a:srgbClr val="FFFFFF"/>
                </a:solidFill>
                <a:latin typeface="Open Sans"/>
              </a:rPr>
              <a:t> </a:t>
            </a:r>
          </a:p>
          <a:p>
            <a:pPr algn="ctr">
              <a:lnSpc>
                <a:spcPts val="5599"/>
              </a:lnSpc>
            </a:pPr>
          </a:p>
        </p:txBody>
      </p:sp>
      <p:sp>
        <p:nvSpPr>
          <p:cNvPr name="TextBox 7" id="7"/>
          <p:cNvSpPr txBox="true"/>
          <p:nvPr/>
        </p:nvSpPr>
        <p:spPr>
          <a:xfrm rot="0">
            <a:off x="12480014" y="8353952"/>
            <a:ext cx="4602287" cy="863600"/>
          </a:xfrm>
          <a:prstGeom prst="rect">
            <a:avLst/>
          </a:prstGeom>
        </p:spPr>
        <p:txBody>
          <a:bodyPr anchor="t" rtlCol="false" tIns="0" lIns="0" bIns="0" rIns="0">
            <a:spAutoFit/>
          </a:bodyPr>
          <a:lstStyle/>
          <a:p>
            <a:pPr algn="r">
              <a:lnSpc>
                <a:spcPts val="7000"/>
              </a:lnSpc>
            </a:pPr>
            <a:r>
              <a:rPr lang="en-US" sz="5000">
                <a:solidFill>
                  <a:srgbClr val="222DA0"/>
                </a:solidFill>
                <a:latin typeface="Open Sans"/>
              </a:rPr>
              <a:t>02</a:t>
            </a:r>
          </a:p>
        </p:txBody>
      </p:sp>
      <p:sp>
        <p:nvSpPr>
          <p:cNvPr name="TextBox 8" id="8"/>
          <p:cNvSpPr txBox="true"/>
          <p:nvPr/>
        </p:nvSpPr>
        <p:spPr>
          <a:xfrm rot="0">
            <a:off x="8854825" y="3515673"/>
            <a:ext cx="7774750" cy="2089150"/>
          </a:xfrm>
          <a:prstGeom prst="rect">
            <a:avLst/>
          </a:prstGeom>
        </p:spPr>
        <p:txBody>
          <a:bodyPr anchor="t" rtlCol="false" tIns="0" lIns="0" bIns="0" rIns="0">
            <a:spAutoFit/>
          </a:bodyPr>
          <a:lstStyle/>
          <a:p>
            <a:pPr algn="ctr">
              <a:lnSpc>
                <a:spcPts val="5599"/>
              </a:lnSpc>
            </a:pPr>
            <a:r>
              <a:rPr lang="en-US" sz="3999">
                <a:solidFill>
                  <a:srgbClr val="FFFFFF"/>
                </a:solidFill>
                <a:latin typeface="Open Sans"/>
              </a:rPr>
              <a:t>MD Abid Hasan Rifat</a:t>
            </a:r>
          </a:p>
          <a:p>
            <a:pPr algn="ctr">
              <a:lnSpc>
                <a:spcPts val="5599"/>
              </a:lnSpc>
            </a:pPr>
            <a:r>
              <a:rPr lang="en-US" sz="3999">
                <a:solidFill>
                  <a:srgbClr val="FFFFFF"/>
                </a:solidFill>
                <a:latin typeface="Open Sans"/>
              </a:rPr>
              <a:t>Reg no: 2020831030</a:t>
            </a:r>
          </a:p>
          <a:p>
            <a:pPr algn="ctr">
              <a:lnSpc>
                <a:spcPts val="5599"/>
              </a:lnSpc>
            </a:pPr>
          </a:p>
        </p:txBody>
      </p:sp>
      <p:sp>
        <p:nvSpPr>
          <p:cNvPr name="TextBox 9" id="9"/>
          <p:cNvSpPr txBox="true"/>
          <p:nvPr/>
        </p:nvSpPr>
        <p:spPr>
          <a:xfrm rot="0">
            <a:off x="5256625" y="5528623"/>
            <a:ext cx="7774750" cy="1384300"/>
          </a:xfrm>
          <a:prstGeom prst="rect">
            <a:avLst/>
          </a:prstGeom>
        </p:spPr>
        <p:txBody>
          <a:bodyPr anchor="t" rtlCol="false" tIns="0" lIns="0" bIns="0" rIns="0">
            <a:spAutoFit/>
          </a:bodyPr>
          <a:lstStyle/>
          <a:p>
            <a:pPr algn="ctr">
              <a:lnSpc>
                <a:spcPts val="5599"/>
              </a:lnSpc>
            </a:pPr>
            <a:r>
              <a:rPr lang="en-US" sz="3999">
                <a:solidFill>
                  <a:srgbClr val="FFFFFF"/>
                </a:solidFill>
                <a:latin typeface="Open Sans"/>
              </a:rPr>
              <a:t>Gilman MD Rejuan</a:t>
            </a:r>
          </a:p>
          <a:p>
            <a:pPr algn="ctr">
              <a:lnSpc>
                <a:spcPts val="5599"/>
              </a:lnSpc>
            </a:pPr>
            <a:r>
              <a:rPr lang="en-US" sz="3999">
                <a:solidFill>
                  <a:srgbClr val="FFFFFF"/>
                </a:solidFill>
                <a:latin typeface="Open Sans"/>
              </a:rPr>
              <a:t> Reg no: 2020831041</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AutoShape 3" id="3"/>
          <p:cNvSpPr/>
          <p:nvPr/>
        </p:nvSpPr>
        <p:spPr>
          <a:xfrm rot="-5400000">
            <a:off x="16834261" y="8799983"/>
            <a:ext cx="850078" cy="0"/>
          </a:xfrm>
          <a:prstGeom prst="line">
            <a:avLst/>
          </a:prstGeom>
          <a:ln cap="flat" w="76200">
            <a:solidFill>
              <a:srgbClr val="FFFFFF"/>
            </a:solidFill>
            <a:prstDash val="solid"/>
            <a:headEnd type="none" len="sm" w="sm"/>
            <a:tailEnd type="none" len="sm" w="sm"/>
          </a:ln>
        </p:spPr>
      </p:sp>
      <p:sp>
        <p:nvSpPr>
          <p:cNvPr name="Freeform 4" id="4"/>
          <p:cNvSpPr/>
          <p:nvPr/>
        </p:nvSpPr>
        <p:spPr>
          <a:xfrm flipH="false" flipV="false" rot="0">
            <a:off x="3050268" y="2710585"/>
            <a:ext cx="1083730" cy="1083730"/>
          </a:xfrm>
          <a:custGeom>
            <a:avLst/>
            <a:gdLst/>
            <a:ahLst/>
            <a:cxnLst/>
            <a:rect r="r" b="b" t="t" l="l"/>
            <a:pathLst>
              <a:path h="1083730" w="1083730">
                <a:moveTo>
                  <a:pt x="0" y="0"/>
                </a:moveTo>
                <a:lnTo>
                  <a:pt x="1083730" y="0"/>
                </a:lnTo>
                <a:lnTo>
                  <a:pt x="1083730" y="1083729"/>
                </a:lnTo>
                <a:lnTo>
                  <a:pt x="0" y="1083729"/>
                </a:lnTo>
                <a:lnTo>
                  <a:pt x="0" y="0"/>
                </a:lnTo>
                <a:close/>
              </a:path>
            </a:pathLst>
          </a:custGeom>
          <a:blipFill>
            <a:blip r:embed="rId3"/>
            <a:stretch>
              <a:fillRect l="0" t="0" r="0" b="0"/>
            </a:stretch>
          </a:blipFill>
        </p:spPr>
      </p:sp>
      <p:sp>
        <p:nvSpPr>
          <p:cNvPr name="Freeform 5" id="5"/>
          <p:cNvSpPr/>
          <p:nvPr/>
        </p:nvSpPr>
        <p:spPr>
          <a:xfrm flipH="false" flipV="false" rot="0">
            <a:off x="7579597" y="2541869"/>
            <a:ext cx="1440211" cy="1440211"/>
          </a:xfrm>
          <a:custGeom>
            <a:avLst/>
            <a:gdLst/>
            <a:ahLst/>
            <a:cxnLst/>
            <a:rect r="r" b="b" t="t" l="l"/>
            <a:pathLst>
              <a:path h="1440211" w="1440211">
                <a:moveTo>
                  <a:pt x="0" y="0"/>
                </a:moveTo>
                <a:lnTo>
                  <a:pt x="1440211" y="0"/>
                </a:lnTo>
                <a:lnTo>
                  <a:pt x="1440211" y="1440211"/>
                </a:lnTo>
                <a:lnTo>
                  <a:pt x="0" y="1440211"/>
                </a:lnTo>
                <a:lnTo>
                  <a:pt x="0" y="0"/>
                </a:lnTo>
                <a:close/>
              </a:path>
            </a:pathLst>
          </a:custGeom>
          <a:blipFill>
            <a:blip r:embed="rId4"/>
            <a:stretch>
              <a:fillRect l="0" t="0" r="0" b="0"/>
            </a:stretch>
          </a:blipFill>
        </p:spPr>
      </p:sp>
      <p:sp>
        <p:nvSpPr>
          <p:cNvPr name="Freeform 6" id="6"/>
          <p:cNvSpPr/>
          <p:nvPr/>
        </p:nvSpPr>
        <p:spPr>
          <a:xfrm flipH="false" flipV="false" rot="0">
            <a:off x="12465406" y="6274597"/>
            <a:ext cx="1600017" cy="1600017"/>
          </a:xfrm>
          <a:custGeom>
            <a:avLst/>
            <a:gdLst/>
            <a:ahLst/>
            <a:cxnLst/>
            <a:rect r="r" b="b" t="t" l="l"/>
            <a:pathLst>
              <a:path h="1600017" w="1600017">
                <a:moveTo>
                  <a:pt x="0" y="0"/>
                </a:moveTo>
                <a:lnTo>
                  <a:pt x="1600017" y="0"/>
                </a:lnTo>
                <a:lnTo>
                  <a:pt x="1600017" y="1600017"/>
                </a:lnTo>
                <a:lnTo>
                  <a:pt x="0" y="1600017"/>
                </a:lnTo>
                <a:lnTo>
                  <a:pt x="0" y="0"/>
                </a:lnTo>
                <a:close/>
              </a:path>
            </a:pathLst>
          </a:custGeom>
          <a:blipFill>
            <a:blip r:embed="rId5"/>
            <a:stretch>
              <a:fillRect l="0" t="0" r="0" b="0"/>
            </a:stretch>
          </a:blipFill>
        </p:spPr>
      </p:sp>
      <p:sp>
        <p:nvSpPr>
          <p:cNvPr name="Freeform 7" id="7"/>
          <p:cNvSpPr/>
          <p:nvPr/>
        </p:nvSpPr>
        <p:spPr>
          <a:xfrm flipH="false" flipV="false" rot="0">
            <a:off x="3050268" y="6140174"/>
            <a:ext cx="1223178" cy="1223178"/>
          </a:xfrm>
          <a:custGeom>
            <a:avLst/>
            <a:gdLst/>
            <a:ahLst/>
            <a:cxnLst/>
            <a:rect r="r" b="b" t="t" l="l"/>
            <a:pathLst>
              <a:path h="1223178" w="1223178">
                <a:moveTo>
                  <a:pt x="0" y="0"/>
                </a:moveTo>
                <a:lnTo>
                  <a:pt x="1223178" y="0"/>
                </a:lnTo>
                <a:lnTo>
                  <a:pt x="1223178" y="1223178"/>
                </a:lnTo>
                <a:lnTo>
                  <a:pt x="0" y="1223178"/>
                </a:lnTo>
                <a:lnTo>
                  <a:pt x="0" y="0"/>
                </a:lnTo>
                <a:close/>
              </a:path>
            </a:pathLst>
          </a:custGeom>
          <a:blipFill>
            <a:blip r:embed="rId6"/>
            <a:stretch>
              <a:fillRect l="0" t="0" r="0" b="0"/>
            </a:stretch>
          </a:blipFill>
        </p:spPr>
      </p:sp>
      <p:sp>
        <p:nvSpPr>
          <p:cNvPr name="Freeform 8" id="8"/>
          <p:cNvSpPr/>
          <p:nvPr/>
        </p:nvSpPr>
        <p:spPr>
          <a:xfrm flipH="false" flipV="false" rot="0">
            <a:off x="7655797" y="6116092"/>
            <a:ext cx="1656835" cy="1656835"/>
          </a:xfrm>
          <a:custGeom>
            <a:avLst/>
            <a:gdLst/>
            <a:ahLst/>
            <a:cxnLst/>
            <a:rect r="r" b="b" t="t" l="l"/>
            <a:pathLst>
              <a:path h="1656835" w="1656835">
                <a:moveTo>
                  <a:pt x="0" y="0"/>
                </a:moveTo>
                <a:lnTo>
                  <a:pt x="1656834" y="0"/>
                </a:lnTo>
                <a:lnTo>
                  <a:pt x="1656834" y="1656835"/>
                </a:lnTo>
                <a:lnTo>
                  <a:pt x="0" y="1656835"/>
                </a:lnTo>
                <a:lnTo>
                  <a:pt x="0" y="0"/>
                </a:lnTo>
                <a:close/>
              </a:path>
            </a:pathLst>
          </a:custGeom>
          <a:blipFill>
            <a:blip r:embed="rId7"/>
            <a:stretch>
              <a:fillRect l="0" t="0" r="0" b="0"/>
            </a:stretch>
          </a:blipFill>
        </p:spPr>
      </p:sp>
      <p:sp>
        <p:nvSpPr>
          <p:cNvPr name="Freeform 9" id="9"/>
          <p:cNvSpPr/>
          <p:nvPr/>
        </p:nvSpPr>
        <p:spPr>
          <a:xfrm flipH="false" flipV="false" rot="0">
            <a:off x="4570044" y="3160701"/>
            <a:ext cx="2573508" cy="540437"/>
          </a:xfrm>
          <a:custGeom>
            <a:avLst/>
            <a:gdLst/>
            <a:ahLst/>
            <a:cxnLst/>
            <a:rect r="r" b="b" t="t" l="l"/>
            <a:pathLst>
              <a:path h="540437" w="2573508">
                <a:moveTo>
                  <a:pt x="0" y="0"/>
                </a:moveTo>
                <a:lnTo>
                  <a:pt x="2573507" y="0"/>
                </a:lnTo>
                <a:lnTo>
                  <a:pt x="2573507" y="540436"/>
                </a:lnTo>
                <a:lnTo>
                  <a:pt x="0" y="54043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9457958" y="3252449"/>
            <a:ext cx="2573508" cy="540437"/>
          </a:xfrm>
          <a:custGeom>
            <a:avLst/>
            <a:gdLst/>
            <a:ahLst/>
            <a:cxnLst/>
            <a:rect r="r" b="b" t="t" l="l"/>
            <a:pathLst>
              <a:path h="540437" w="2573508">
                <a:moveTo>
                  <a:pt x="0" y="0"/>
                </a:moveTo>
                <a:lnTo>
                  <a:pt x="2573508" y="0"/>
                </a:lnTo>
                <a:lnTo>
                  <a:pt x="2573508" y="540437"/>
                </a:lnTo>
                <a:lnTo>
                  <a:pt x="0" y="54043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1" id="11"/>
          <p:cNvSpPr/>
          <p:nvPr/>
        </p:nvSpPr>
        <p:spPr>
          <a:xfrm flipH="false" flipV="false" rot="-10800000">
            <a:off x="9602265" y="6944509"/>
            <a:ext cx="2573508" cy="540437"/>
          </a:xfrm>
          <a:custGeom>
            <a:avLst/>
            <a:gdLst/>
            <a:ahLst/>
            <a:cxnLst/>
            <a:rect r="r" b="b" t="t" l="l"/>
            <a:pathLst>
              <a:path h="540437" w="2573508">
                <a:moveTo>
                  <a:pt x="0" y="0"/>
                </a:moveTo>
                <a:lnTo>
                  <a:pt x="2573508" y="0"/>
                </a:lnTo>
                <a:lnTo>
                  <a:pt x="2573508" y="540437"/>
                </a:lnTo>
                <a:lnTo>
                  <a:pt x="0" y="54043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2" id="12"/>
          <p:cNvSpPr/>
          <p:nvPr/>
        </p:nvSpPr>
        <p:spPr>
          <a:xfrm flipH="false" flipV="false" rot="-10800000">
            <a:off x="4677868" y="6822915"/>
            <a:ext cx="2573508" cy="540437"/>
          </a:xfrm>
          <a:custGeom>
            <a:avLst/>
            <a:gdLst/>
            <a:ahLst/>
            <a:cxnLst/>
            <a:rect r="r" b="b" t="t" l="l"/>
            <a:pathLst>
              <a:path h="540437" w="2573508">
                <a:moveTo>
                  <a:pt x="0" y="0"/>
                </a:moveTo>
                <a:lnTo>
                  <a:pt x="2573507" y="0"/>
                </a:lnTo>
                <a:lnTo>
                  <a:pt x="2573507" y="540437"/>
                </a:lnTo>
                <a:lnTo>
                  <a:pt x="0" y="54043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3" id="13"/>
          <p:cNvSpPr/>
          <p:nvPr/>
        </p:nvSpPr>
        <p:spPr>
          <a:xfrm flipH="false" flipV="false" rot="0">
            <a:off x="14579773" y="3591270"/>
            <a:ext cx="1193042" cy="3483335"/>
          </a:xfrm>
          <a:custGeom>
            <a:avLst/>
            <a:gdLst/>
            <a:ahLst/>
            <a:cxnLst/>
            <a:rect r="r" b="b" t="t" l="l"/>
            <a:pathLst>
              <a:path h="3483335" w="1193042">
                <a:moveTo>
                  <a:pt x="0" y="0"/>
                </a:moveTo>
                <a:lnTo>
                  <a:pt x="1193042" y="0"/>
                </a:lnTo>
                <a:lnTo>
                  <a:pt x="1193042" y="3483335"/>
                </a:lnTo>
                <a:lnTo>
                  <a:pt x="0" y="3483335"/>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4" id="14"/>
          <p:cNvSpPr/>
          <p:nvPr/>
        </p:nvSpPr>
        <p:spPr>
          <a:xfrm flipH="false" flipV="false" rot="0">
            <a:off x="12031466" y="2287070"/>
            <a:ext cx="1608271" cy="1608271"/>
          </a:xfrm>
          <a:custGeom>
            <a:avLst/>
            <a:gdLst/>
            <a:ahLst/>
            <a:cxnLst/>
            <a:rect r="r" b="b" t="t" l="l"/>
            <a:pathLst>
              <a:path h="1608271" w="1608271">
                <a:moveTo>
                  <a:pt x="0" y="0"/>
                </a:moveTo>
                <a:lnTo>
                  <a:pt x="1608271" y="0"/>
                </a:lnTo>
                <a:lnTo>
                  <a:pt x="1608271" y="1608271"/>
                </a:lnTo>
                <a:lnTo>
                  <a:pt x="0" y="1608271"/>
                </a:lnTo>
                <a:lnTo>
                  <a:pt x="0" y="0"/>
                </a:lnTo>
                <a:close/>
              </a:path>
            </a:pathLst>
          </a:custGeom>
          <a:blipFill>
            <a:blip r:embed="rId12"/>
            <a:stretch>
              <a:fillRect l="0" t="0" r="0" b="0"/>
            </a:stretch>
          </a:blipFill>
        </p:spPr>
      </p:sp>
      <p:sp>
        <p:nvSpPr>
          <p:cNvPr name="TextBox 15" id="15"/>
          <p:cNvSpPr txBox="true"/>
          <p:nvPr/>
        </p:nvSpPr>
        <p:spPr>
          <a:xfrm rot="0">
            <a:off x="1028700" y="594998"/>
            <a:ext cx="14027334" cy="1368424"/>
          </a:xfrm>
          <a:prstGeom prst="rect">
            <a:avLst/>
          </a:prstGeom>
        </p:spPr>
        <p:txBody>
          <a:bodyPr anchor="t" rtlCol="false" tIns="0" lIns="0" bIns="0" rIns="0">
            <a:spAutoFit/>
          </a:bodyPr>
          <a:lstStyle/>
          <a:p>
            <a:pPr>
              <a:lnSpc>
                <a:spcPts val="11200"/>
              </a:lnSpc>
            </a:pPr>
            <a:r>
              <a:rPr lang="en-US" sz="8000">
                <a:solidFill>
                  <a:srgbClr val="FFFFFF"/>
                </a:solidFill>
                <a:latin typeface="Open Sans Extra Bold"/>
              </a:rPr>
              <a:t>Process Overview</a:t>
            </a:r>
          </a:p>
        </p:txBody>
      </p:sp>
      <p:sp>
        <p:nvSpPr>
          <p:cNvPr name="TextBox 16" id="16"/>
          <p:cNvSpPr txBox="true"/>
          <p:nvPr/>
        </p:nvSpPr>
        <p:spPr>
          <a:xfrm rot="0">
            <a:off x="12489539" y="8353952"/>
            <a:ext cx="4602287" cy="863600"/>
          </a:xfrm>
          <a:prstGeom prst="rect">
            <a:avLst/>
          </a:prstGeom>
        </p:spPr>
        <p:txBody>
          <a:bodyPr anchor="t" rtlCol="false" tIns="0" lIns="0" bIns="0" rIns="0">
            <a:spAutoFit/>
          </a:bodyPr>
          <a:lstStyle/>
          <a:p>
            <a:pPr algn="r">
              <a:lnSpc>
                <a:spcPts val="7000"/>
              </a:lnSpc>
            </a:pPr>
            <a:r>
              <a:rPr lang="en-US" sz="5000">
                <a:solidFill>
                  <a:srgbClr val="FFFFFF"/>
                </a:solidFill>
                <a:latin typeface="Open Sans"/>
              </a:rPr>
              <a:t>03</a:t>
            </a:r>
          </a:p>
        </p:txBody>
      </p:sp>
      <p:sp>
        <p:nvSpPr>
          <p:cNvPr name="TextBox 17" id="17"/>
          <p:cNvSpPr txBox="true"/>
          <p:nvPr/>
        </p:nvSpPr>
        <p:spPr>
          <a:xfrm rot="0">
            <a:off x="2738995" y="3903206"/>
            <a:ext cx="1706277" cy="449335"/>
          </a:xfrm>
          <a:prstGeom prst="rect">
            <a:avLst/>
          </a:prstGeom>
        </p:spPr>
        <p:txBody>
          <a:bodyPr anchor="t" rtlCol="false" tIns="0" lIns="0" bIns="0" rIns="0">
            <a:spAutoFit/>
          </a:bodyPr>
          <a:lstStyle/>
          <a:p>
            <a:pPr algn="ctr">
              <a:lnSpc>
                <a:spcPts val="3602"/>
              </a:lnSpc>
              <a:spcBef>
                <a:spcPct val="0"/>
              </a:spcBef>
            </a:pPr>
            <a:r>
              <a:rPr lang="en-US" sz="2573">
                <a:solidFill>
                  <a:srgbClr val="FFFFFF"/>
                </a:solidFill>
                <a:latin typeface="Open Sans"/>
              </a:rPr>
              <a:t>Application</a:t>
            </a:r>
          </a:p>
        </p:txBody>
      </p:sp>
      <p:sp>
        <p:nvSpPr>
          <p:cNvPr name="TextBox 18" id="18"/>
          <p:cNvSpPr txBox="true"/>
          <p:nvPr/>
        </p:nvSpPr>
        <p:spPr>
          <a:xfrm rot="0">
            <a:off x="7544474" y="3838191"/>
            <a:ext cx="1691957" cy="514350"/>
          </a:xfrm>
          <a:prstGeom prst="rect">
            <a:avLst/>
          </a:prstGeom>
        </p:spPr>
        <p:txBody>
          <a:bodyPr anchor="t" rtlCol="false" tIns="0" lIns="0" bIns="0" rIns="0">
            <a:spAutoFit/>
          </a:bodyPr>
          <a:lstStyle/>
          <a:p>
            <a:pPr algn="just">
              <a:lnSpc>
                <a:spcPts val="4200"/>
              </a:lnSpc>
              <a:spcBef>
                <a:spcPct val="0"/>
              </a:spcBef>
            </a:pPr>
            <a:r>
              <a:rPr lang="en-US" sz="3000">
                <a:solidFill>
                  <a:srgbClr val="FFFFFF"/>
                </a:solidFill>
                <a:latin typeface="Open Sans"/>
              </a:rPr>
              <a:t>Approval </a:t>
            </a:r>
          </a:p>
        </p:txBody>
      </p:sp>
      <p:sp>
        <p:nvSpPr>
          <p:cNvPr name="TextBox 19" id="19"/>
          <p:cNvSpPr txBox="true"/>
          <p:nvPr/>
        </p:nvSpPr>
        <p:spPr>
          <a:xfrm rot="0">
            <a:off x="12317793" y="3988576"/>
            <a:ext cx="1641475"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Open Sans"/>
              </a:rPr>
              <a:t>Purchase</a:t>
            </a:r>
          </a:p>
        </p:txBody>
      </p:sp>
      <p:sp>
        <p:nvSpPr>
          <p:cNvPr name="TextBox 20" id="20"/>
          <p:cNvSpPr txBox="true"/>
          <p:nvPr/>
        </p:nvSpPr>
        <p:spPr>
          <a:xfrm rot="0">
            <a:off x="12621323" y="7886081"/>
            <a:ext cx="1147762"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Open Sans"/>
              </a:rPr>
              <a:t>Arrival</a:t>
            </a:r>
          </a:p>
        </p:txBody>
      </p:sp>
      <p:sp>
        <p:nvSpPr>
          <p:cNvPr name="TextBox 21" id="21"/>
          <p:cNvSpPr txBox="true"/>
          <p:nvPr/>
        </p:nvSpPr>
        <p:spPr>
          <a:xfrm rot="0">
            <a:off x="7544474" y="7879644"/>
            <a:ext cx="2104549"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Open Sans"/>
              </a:rPr>
              <a:t>Distribution</a:t>
            </a:r>
          </a:p>
        </p:txBody>
      </p:sp>
      <p:sp>
        <p:nvSpPr>
          <p:cNvPr name="TextBox 22" id="22"/>
          <p:cNvSpPr txBox="true"/>
          <p:nvPr/>
        </p:nvSpPr>
        <p:spPr>
          <a:xfrm rot="0">
            <a:off x="2717075" y="7468127"/>
            <a:ext cx="1679099" cy="1047750"/>
          </a:xfrm>
          <a:prstGeom prst="rect">
            <a:avLst/>
          </a:prstGeom>
        </p:spPr>
        <p:txBody>
          <a:bodyPr anchor="t" rtlCol="false" tIns="0" lIns="0" bIns="0" rIns="0">
            <a:spAutoFit/>
          </a:bodyPr>
          <a:lstStyle/>
          <a:p>
            <a:pPr algn="ctr">
              <a:lnSpc>
                <a:spcPts val="4200"/>
              </a:lnSpc>
            </a:pPr>
            <a:r>
              <a:rPr lang="en-US" sz="3000">
                <a:solidFill>
                  <a:srgbClr val="FFFFFF"/>
                </a:solidFill>
                <a:latin typeface="Open Sans"/>
              </a:rPr>
              <a:t>Record in</a:t>
            </a:r>
          </a:p>
          <a:p>
            <a:pPr algn="ctr">
              <a:lnSpc>
                <a:spcPts val="4200"/>
              </a:lnSpc>
              <a:spcBef>
                <a:spcPct val="0"/>
              </a:spcBef>
            </a:pPr>
            <a:r>
              <a:rPr lang="en-US" sz="3000">
                <a:solidFill>
                  <a:srgbClr val="FFFFFF"/>
                </a:solidFill>
                <a:latin typeface="Open Sans"/>
              </a:rPr>
              <a:t>logbook</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AutoShape 3" id="3"/>
          <p:cNvSpPr/>
          <p:nvPr/>
        </p:nvSpPr>
        <p:spPr>
          <a:xfrm rot="-5400000">
            <a:off x="641761" y="8795161"/>
            <a:ext cx="850078" cy="0"/>
          </a:xfrm>
          <a:prstGeom prst="line">
            <a:avLst/>
          </a:prstGeom>
          <a:ln cap="flat" w="76200">
            <a:solidFill>
              <a:srgbClr val="FFFFFF"/>
            </a:solidFill>
            <a:prstDash val="solid"/>
            <a:headEnd type="none" len="sm" w="sm"/>
            <a:tailEnd type="none" len="sm" w="sm"/>
          </a:ln>
        </p:spPr>
      </p:sp>
      <p:sp>
        <p:nvSpPr>
          <p:cNvPr name="Freeform 4" id="4"/>
          <p:cNvSpPr/>
          <p:nvPr/>
        </p:nvSpPr>
        <p:spPr>
          <a:xfrm flipH="false" flipV="false" rot="0">
            <a:off x="9958698" y="1418502"/>
            <a:ext cx="7929387" cy="6834191"/>
          </a:xfrm>
          <a:custGeom>
            <a:avLst/>
            <a:gdLst/>
            <a:ahLst/>
            <a:cxnLst/>
            <a:rect r="r" b="b" t="t" l="l"/>
            <a:pathLst>
              <a:path h="6834191" w="7929387">
                <a:moveTo>
                  <a:pt x="0" y="0"/>
                </a:moveTo>
                <a:lnTo>
                  <a:pt x="7929387" y="0"/>
                </a:lnTo>
                <a:lnTo>
                  <a:pt x="7929387" y="6834191"/>
                </a:lnTo>
                <a:lnTo>
                  <a:pt x="0" y="6834191"/>
                </a:lnTo>
                <a:lnTo>
                  <a:pt x="0" y="0"/>
                </a:lnTo>
                <a:close/>
              </a:path>
            </a:pathLst>
          </a:custGeom>
          <a:blipFill>
            <a:blip r:embed="rId3"/>
            <a:stretch>
              <a:fillRect l="0" t="-15430" r="0" b="-46171"/>
            </a:stretch>
          </a:blipFill>
        </p:spPr>
      </p:sp>
      <p:sp>
        <p:nvSpPr>
          <p:cNvPr name="TextBox 5" id="5"/>
          <p:cNvSpPr txBox="true"/>
          <p:nvPr/>
        </p:nvSpPr>
        <p:spPr>
          <a:xfrm rot="0">
            <a:off x="1256709" y="8349129"/>
            <a:ext cx="4602287" cy="863600"/>
          </a:xfrm>
          <a:prstGeom prst="rect">
            <a:avLst/>
          </a:prstGeom>
        </p:spPr>
        <p:txBody>
          <a:bodyPr anchor="t" rtlCol="false" tIns="0" lIns="0" bIns="0" rIns="0">
            <a:spAutoFit/>
          </a:bodyPr>
          <a:lstStyle/>
          <a:p>
            <a:pPr algn="just">
              <a:lnSpc>
                <a:spcPts val="7000"/>
              </a:lnSpc>
            </a:pPr>
            <a:r>
              <a:rPr lang="en-US" sz="5000">
                <a:solidFill>
                  <a:srgbClr val="FFFFFF"/>
                </a:solidFill>
                <a:latin typeface="Open Sans"/>
              </a:rPr>
              <a:t>04</a:t>
            </a:r>
          </a:p>
        </p:txBody>
      </p:sp>
      <p:sp>
        <p:nvSpPr>
          <p:cNvPr name="TextBox 6" id="6"/>
          <p:cNvSpPr txBox="true"/>
          <p:nvPr/>
        </p:nvSpPr>
        <p:spPr>
          <a:xfrm rot="0">
            <a:off x="825487" y="1120972"/>
            <a:ext cx="7773912" cy="887095"/>
          </a:xfrm>
          <a:prstGeom prst="rect">
            <a:avLst/>
          </a:prstGeom>
        </p:spPr>
        <p:txBody>
          <a:bodyPr anchor="t" rtlCol="false" tIns="0" lIns="0" bIns="0" rIns="0">
            <a:spAutoFit/>
          </a:bodyPr>
          <a:lstStyle/>
          <a:p>
            <a:pPr>
              <a:lnSpc>
                <a:spcPts val="7279"/>
              </a:lnSpc>
            </a:pPr>
            <a:r>
              <a:rPr lang="en-US" sz="5199">
                <a:solidFill>
                  <a:srgbClr val="FFFFFF"/>
                </a:solidFill>
                <a:latin typeface="Canva Sans Bold"/>
              </a:rPr>
              <a:t>Application &amp; Approval</a:t>
            </a:r>
          </a:p>
        </p:txBody>
      </p:sp>
      <p:sp>
        <p:nvSpPr>
          <p:cNvPr name="TextBox 7" id="7"/>
          <p:cNvSpPr txBox="true"/>
          <p:nvPr/>
        </p:nvSpPr>
        <p:spPr>
          <a:xfrm rot="0">
            <a:off x="825487" y="2662461"/>
            <a:ext cx="8624596" cy="3803624"/>
          </a:xfrm>
          <a:prstGeom prst="rect">
            <a:avLst/>
          </a:prstGeom>
        </p:spPr>
        <p:txBody>
          <a:bodyPr anchor="t" rtlCol="false" tIns="0" lIns="0" bIns="0" rIns="0">
            <a:spAutoFit/>
          </a:bodyPr>
          <a:lstStyle/>
          <a:p>
            <a:pPr>
              <a:lnSpc>
                <a:spcPts val="5076"/>
              </a:lnSpc>
            </a:pPr>
            <a:r>
              <a:rPr lang="en-US" sz="3626">
                <a:solidFill>
                  <a:srgbClr val="FFFFFF"/>
                </a:solidFill>
                <a:latin typeface="Canva Sans"/>
              </a:rPr>
              <a:t>It is the application page where a person apply for the products and the quantity of that product he wants. It also contains the date of the application. There is also a permitted signature of an authorized person.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AutoShape 3" id="3"/>
          <p:cNvSpPr/>
          <p:nvPr/>
        </p:nvSpPr>
        <p:spPr>
          <a:xfrm rot="-5400000">
            <a:off x="641761" y="8795161"/>
            <a:ext cx="850078" cy="0"/>
          </a:xfrm>
          <a:prstGeom prst="line">
            <a:avLst/>
          </a:prstGeom>
          <a:ln cap="flat" w="76200">
            <a:solidFill>
              <a:srgbClr val="FFFFFF"/>
            </a:solidFill>
            <a:prstDash val="solid"/>
            <a:headEnd type="none" len="sm" w="sm"/>
            <a:tailEnd type="none" len="sm" w="sm"/>
          </a:ln>
        </p:spPr>
      </p:sp>
      <p:sp>
        <p:nvSpPr>
          <p:cNvPr name="Freeform 4" id="4"/>
          <p:cNvSpPr/>
          <p:nvPr/>
        </p:nvSpPr>
        <p:spPr>
          <a:xfrm flipH="false" flipV="false" rot="0">
            <a:off x="10873533" y="706053"/>
            <a:ext cx="6808256" cy="8739636"/>
          </a:xfrm>
          <a:custGeom>
            <a:avLst/>
            <a:gdLst/>
            <a:ahLst/>
            <a:cxnLst/>
            <a:rect r="r" b="b" t="t" l="l"/>
            <a:pathLst>
              <a:path h="8739636" w="6808256">
                <a:moveTo>
                  <a:pt x="0" y="0"/>
                </a:moveTo>
                <a:lnTo>
                  <a:pt x="6808256" y="0"/>
                </a:lnTo>
                <a:lnTo>
                  <a:pt x="6808256" y="8739636"/>
                </a:lnTo>
                <a:lnTo>
                  <a:pt x="0" y="8739636"/>
                </a:lnTo>
                <a:lnTo>
                  <a:pt x="0" y="0"/>
                </a:lnTo>
                <a:close/>
              </a:path>
            </a:pathLst>
          </a:custGeom>
          <a:blipFill>
            <a:blip r:embed="rId3"/>
            <a:stretch>
              <a:fillRect l="0" t="-412" r="0" b="-8444"/>
            </a:stretch>
          </a:blipFill>
        </p:spPr>
      </p:sp>
      <p:sp>
        <p:nvSpPr>
          <p:cNvPr name="TextBox 5" id="5"/>
          <p:cNvSpPr txBox="true"/>
          <p:nvPr/>
        </p:nvSpPr>
        <p:spPr>
          <a:xfrm rot="0">
            <a:off x="1256709" y="8349129"/>
            <a:ext cx="4602287" cy="863600"/>
          </a:xfrm>
          <a:prstGeom prst="rect">
            <a:avLst/>
          </a:prstGeom>
        </p:spPr>
        <p:txBody>
          <a:bodyPr anchor="t" rtlCol="false" tIns="0" lIns="0" bIns="0" rIns="0">
            <a:spAutoFit/>
          </a:bodyPr>
          <a:lstStyle/>
          <a:p>
            <a:pPr algn="just">
              <a:lnSpc>
                <a:spcPts val="7000"/>
              </a:lnSpc>
            </a:pPr>
            <a:r>
              <a:rPr lang="en-US" sz="5000">
                <a:solidFill>
                  <a:srgbClr val="FFFFFF"/>
                </a:solidFill>
                <a:latin typeface="Open Sans"/>
              </a:rPr>
              <a:t>05</a:t>
            </a:r>
          </a:p>
        </p:txBody>
      </p:sp>
      <p:sp>
        <p:nvSpPr>
          <p:cNvPr name="TextBox 6" id="6"/>
          <p:cNvSpPr txBox="true"/>
          <p:nvPr/>
        </p:nvSpPr>
        <p:spPr>
          <a:xfrm rot="0">
            <a:off x="1256709" y="610803"/>
            <a:ext cx="6808256"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Voucher Page</a:t>
            </a:r>
          </a:p>
        </p:txBody>
      </p:sp>
      <p:sp>
        <p:nvSpPr>
          <p:cNvPr name="TextBox 7" id="7"/>
          <p:cNvSpPr txBox="true"/>
          <p:nvPr/>
        </p:nvSpPr>
        <p:spPr>
          <a:xfrm rot="0">
            <a:off x="1207731" y="3619817"/>
            <a:ext cx="8314690" cy="2980690"/>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rPr>
              <a:t>After delivering the ordered products,</a:t>
            </a:r>
          </a:p>
          <a:p>
            <a:pPr algn="ctr">
              <a:lnSpc>
                <a:spcPts val="4759"/>
              </a:lnSpc>
            </a:pPr>
            <a:r>
              <a:rPr lang="en-US" sz="3399">
                <a:solidFill>
                  <a:srgbClr val="FFFFFF"/>
                </a:solidFill>
                <a:latin typeface="Canva Sans"/>
              </a:rPr>
              <a:t> the supplier handover this voucher </a:t>
            </a:r>
          </a:p>
          <a:p>
            <a:pPr algn="ctr">
              <a:lnSpc>
                <a:spcPts val="4759"/>
              </a:lnSpc>
            </a:pPr>
            <a:r>
              <a:rPr lang="en-US" sz="3399">
                <a:solidFill>
                  <a:srgbClr val="FFFFFF"/>
                </a:solidFill>
                <a:latin typeface="Canva Sans"/>
              </a:rPr>
              <a:t>with stating the unit price, quantity and </a:t>
            </a:r>
          </a:p>
          <a:p>
            <a:pPr algn="ctr">
              <a:lnSpc>
                <a:spcPts val="4759"/>
              </a:lnSpc>
            </a:pPr>
            <a:r>
              <a:rPr lang="en-US" sz="3399">
                <a:solidFill>
                  <a:srgbClr val="FFFFFF"/>
                </a:solidFill>
                <a:latin typeface="Canva Sans"/>
              </a:rPr>
              <a:t>the total price of the products to the </a:t>
            </a:r>
          </a:p>
          <a:p>
            <a:pPr algn="ctr">
              <a:lnSpc>
                <a:spcPts val="4759"/>
              </a:lnSpc>
            </a:pPr>
            <a:r>
              <a:rPr lang="en-US" sz="3399">
                <a:solidFill>
                  <a:srgbClr val="FFFFFF"/>
                </a:solidFill>
                <a:latin typeface="Canva Sans"/>
              </a:rPr>
              <a:t>respected authority. </a:t>
            </a:r>
          </a:p>
        </p:txBody>
      </p:sp>
      <p:sp>
        <p:nvSpPr>
          <p:cNvPr name="Freeform 8" id="8"/>
          <p:cNvSpPr/>
          <p:nvPr/>
        </p:nvSpPr>
        <p:spPr>
          <a:xfrm flipH="false" flipV="false" rot="5400000">
            <a:off x="8926528" y="5929589"/>
            <a:ext cx="993444" cy="2900566"/>
          </a:xfrm>
          <a:custGeom>
            <a:avLst/>
            <a:gdLst/>
            <a:ahLst/>
            <a:cxnLst/>
            <a:rect r="r" b="b" t="t" l="l"/>
            <a:pathLst>
              <a:path h="2900566" w="993444">
                <a:moveTo>
                  <a:pt x="0" y="0"/>
                </a:moveTo>
                <a:lnTo>
                  <a:pt x="993444" y="0"/>
                </a:lnTo>
                <a:lnTo>
                  <a:pt x="993444" y="2900566"/>
                </a:lnTo>
                <a:lnTo>
                  <a:pt x="0" y="29005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AutoShape 3" id="3"/>
          <p:cNvSpPr/>
          <p:nvPr/>
        </p:nvSpPr>
        <p:spPr>
          <a:xfrm rot="-5400000">
            <a:off x="641761" y="8795161"/>
            <a:ext cx="850078" cy="0"/>
          </a:xfrm>
          <a:prstGeom prst="line">
            <a:avLst/>
          </a:prstGeom>
          <a:ln cap="flat" w="76200">
            <a:solidFill>
              <a:srgbClr val="FFFFFF"/>
            </a:solidFill>
            <a:prstDash val="solid"/>
            <a:headEnd type="none" len="sm" w="sm"/>
            <a:tailEnd type="none" len="sm" w="sm"/>
          </a:ln>
        </p:spPr>
      </p:sp>
      <p:sp>
        <p:nvSpPr>
          <p:cNvPr name="Freeform 4" id="4"/>
          <p:cNvSpPr/>
          <p:nvPr/>
        </p:nvSpPr>
        <p:spPr>
          <a:xfrm flipH="false" flipV="false" rot="0">
            <a:off x="11545980" y="576632"/>
            <a:ext cx="6001150" cy="9133735"/>
          </a:xfrm>
          <a:custGeom>
            <a:avLst/>
            <a:gdLst/>
            <a:ahLst/>
            <a:cxnLst/>
            <a:rect r="r" b="b" t="t" l="l"/>
            <a:pathLst>
              <a:path h="9133735" w="6001150">
                <a:moveTo>
                  <a:pt x="0" y="0"/>
                </a:moveTo>
                <a:lnTo>
                  <a:pt x="6001150" y="0"/>
                </a:lnTo>
                <a:lnTo>
                  <a:pt x="6001150" y="9133736"/>
                </a:lnTo>
                <a:lnTo>
                  <a:pt x="0" y="9133736"/>
                </a:lnTo>
                <a:lnTo>
                  <a:pt x="0" y="0"/>
                </a:lnTo>
                <a:close/>
              </a:path>
            </a:pathLst>
          </a:custGeom>
          <a:blipFill>
            <a:blip r:embed="rId3"/>
            <a:stretch>
              <a:fillRect l="0" t="0" r="0" b="0"/>
            </a:stretch>
          </a:blipFill>
        </p:spPr>
      </p:sp>
      <p:sp>
        <p:nvSpPr>
          <p:cNvPr name="TextBox 5" id="5"/>
          <p:cNvSpPr txBox="true"/>
          <p:nvPr/>
        </p:nvSpPr>
        <p:spPr>
          <a:xfrm rot="0">
            <a:off x="1066800" y="462332"/>
            <a:ext cx="13517855" cy="1028700"/>
          </a:xfrm>
          <a:prstGeom prst="rect">
            <a:avLst/>
          </a:prstGeom>
        </p:spPr>
        <p:txBody>
          <a:bodyPr anchor="t" rtlCol="false" tIns="0" lIns="0" bIns="0" rIns="0">
            <a:spAutoFit/>
          </a:bodyPr>
          <a:lstStyle/>
          <a:p>
            <a:pPr>
              <a:lnSpc>
                <a:spcPts val="8400"/>
              </a:lnSpc>
            </a:pPr>
            <a:r>
              <a:rPr lang="en-US" sz="6000">
                <a:solidFill>
                  <a:srgbClr val="FFFFFF"/>
                </a:solidFill>
                <a:latin typeface="Open Sans Extra Bold"/>
              </a:rPr>
              <a:t>Index of the Log Book</a:t>
            </a:r>
          </a:p>
        </p:txBody>
      </p:sp>
      <p:sp>
        <p:nvSpPr>
          <p:cNvPr name="TextBox 6" id="6"/>
          <p:cNvSpPr txBox="true"/>
          <p:nvPr/>
        </p:nvSpPr>
        <p:spPr>
          <a:xfrm rot="0">
            <a:off x="1833545" y="3003550"/>
            <a:ext cx="6693240" cy="4203700"/>
          </a:xfrm>
          <a:prstGeom prst="rect">
            <a:avLst/>
          </a:prstGeom>
        </p:spPr>
        <p:txBody>
          <a:bodyPr anchor="t" rtlCol="false" tIns="0" lIns="0" bIns="0" rIns="0">
            <a:spAutoFit/>
          </a:bodyPr>
          <a:lstStyle/>
          <a:p>
            <a:pPr>
              <a:lnSpc>
                <a:spcPts val="5599"/>
              </a:lnSpc>
            </a:pPr>
            <a:r>
              <a:rPr lang="en-US" sz="3999">
                <a:solidFill>
                  <a:srgbClr val="FFFFFF"/>
                </a:solidFill>
                <a:latin typeface="Open Sans"/>
              </a:rPr>
              <a:t>Here all the category of the product that is stored and distributed have written. This manual process of recording information is troublesome</a:t>
            </a:r>
          </a:p>
        </p:txBody>
      </p:sp>
      <p:sp>
        <p:nvSpPr>
          <p:cNvPr name="TextBox 7" id="7"/>
          <p:cNvSpPr txBox="true"/>
          <p:nvPr/>
        </p:nvSpPr>
        <p:spPr>
          <a:xfrm rot="0">
            <a:off x="1256709" y="8349129"/>
            <a:ext cx="4602287" cy="863600"/>
          </a:xfrm>
          <a:prstGeom prst="rect">
            <a:avLst/>
          </a:prstGeom>
        </p:spPr>
        <p:txBody>
          <a:bodyPr anchor="t" rtlCol="false" tIns="0" lIns="0" bIns="0" rIns="0">
            <a:spAutoFit/>
          </a:bodyPr>
          <a:lstStyle/>
          <a:p>
            <a:pPr algn="just">
              <a:lnSpc>
                <a:spcPts val="7000"/>
              </a:lnSpc>
            </a:pPr>
            <a:r>
              <a:rPr lang="en-US" sz="5000">
                <a:solidFill>
                  <a:srgbClr val="FFFFFF"/>
                </a:solidFill>
                <a:latin typeface="Open Sans"/>
              </a:rPr>
              <a:t>06</a:t>
            </a:r>
          </a:p>
        </p:txBody>
      </p:sp>
      <p:sp>
        <p:nvSpPr>
          <p:cNvPr name="AutoShape 8" id="8"/>
          <p:cNvSpPr/>
          <p:nvPr/>
        </p:nvSpPr>
        <p:spPr>
          <a:xfrm flipH="true">
            <a:off x="8526784" y="3992534"/>
            <a:ext cx="3425829" cy="0"/>
          </a:xfrm>
          <a:prstGeom prst="line">
            <a:avLst/>
          </a:prstGeom>
          <a:ln cap="flat" w="161925">
            <a:solidFill>
              <a:srgbClr val="FFFFFF"/>
            </a:solidFill>
            <a:prstDash val="solid"/>
            <a:headEnd type="none" len="sm" w="sm"/>
            <a:tailEnd type="arrow" len="sm" w="med"/>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75570"/>
          </a:xfrm>
          <a:custGeom>
            <a:avLst/>
            <a:gdLst/>
            <a:ahLst/>
            <a:cxnLst/>
            <a:rect r="r" b="b" t="t" l="l"/>
            <a:pathLst>
              <a:path h="10275570" w="18288000">
                <a:moveTo>
                  <a:pt x="0" y="0"/>
                </a:moveTo>
                <a:lnTo>
                  <a:pt x="18288000" y="0"/>
                </a:lnTo>
                <a:lnTo>
                  <a:pt x="18288000" y="10275570"/>
                </a:lnTo>
                <a:lnTo>
                  <a:pt x="0" y="10275570"/>
                </a:lnTo>
                <a:lnTo>
                  <a:pt x="0" y="0"/>
                </a:lnTo>
                <a:close/>
              </a:path>
            </a:pathLst>
          </a:custGeom>
          <a:blipFill>
            <a:blip r:embed="rId2"/>
            <a:stretch>
              <a:fillRect l="0" t="0" r="-111" b="0"/>
            </a:stretch>
          </a:blipFill>
        </p:spPr>
      </p:sp>
      <p:sp>
        <p:nvSpPr>
          <p:cNvPr name="AutoShape 3" id="3"/>
          <p:cNvSpPr/>
          <p:nvPr/>
        </p:nvSpPr>
        <p:spPr>
          <a:xfrm rot="-5400000">
            <a:off x="16834261" y="8799983"/>
            <a:ext cx="850078" cy="0"/>
          </a:xfrm>
          <a:prstGeom prst="line">
            <a:avLst/>
          </a:prstGeom>
          <a:ln cap="flat" w="76200">
            <a:solidFill>
              <a:srgbClr val="FFFFFF"/>
            </a:solidFill>
            <a:prstDash val="solid"/>
            <a:headEnd type="none" len="sm" w="sm"/>
            <a:tailEnd type="none" len="sm" w="sm"/>
          </a:ln>
        </p:spPr>
      </p:sp>
      <p:sp>
        <p:nvSpPr>
          <p:cNvPr name="Freeform 4" id="4"/>
          <p:cNvSpPr/>
          <p:nvPr/>
        </p:nvSpPr>
        <p:spPr>
          <a:xfrm flipH="false" flipV="false" rot="0">
            <a:off x="8912861" y="1189818"/>
            <a:ext cx="9375139" cy="4927732"/>
          </a:xfrm>
          <a:custGeom>
            <a:avLst/>
            <a:gdLst/>
            <a:ahLst/>
            <a:cxnLst/>
            <a:rect r="r" b="b" t="t" l="l"/>
            <a:pathLst>
              <a:path h="4927732" w="9375139">
                <a:moveTo>
                  <a:pt x="0" y="0"/>
                </a:moveTo>
                <a:lnTo>
                  <a:pt x="9375139" y="0"/>
                </a:lnTo>
                <a:lnTo>
                  <a:pt x="9375139" y="4927732"/>
                </a:lnTo>
                <a:lnTo>
                  <a:pt x="0" y="4927732"/>
                </a:lnTo>
                <a:lnTo>
                  <a:pt x="0" y="0"/>
                </a:lnTo>
                <a:close/>
              </a:path>
            </a:pathLst>
          </a:custGeom>
          <a:blipFill>
            <a:blip r:embed="rId3"/>
            <a:stretch>
              <a:fillRect l="0" t="-1608" r="0" b="-187955"/>
            </a:stretch>
          </a:blipFill>
        </p:spPr>
      </p:sp>
      <p:sp>
        <p:nvSpPr>
          <p:cNvPr name="Freeform 5" id="5"/>
          <p:cNvSpPr/>
          <p:nvPr/>
        </p:nvSpPr>
        <p:spPr>
          <a:xfrm flipH="false" flipV="false" rot="0">
            <a:off x="11708800" y="1189818"/>
            <a:ext cx="3789112" cy="596785"/>
          </a:xfrm>
          <a:custGeom>
            <a:avLst/>
            <a:gdLst/>
            <a:ahLst/>
            <a:cxnLst/>
            <a:rect r="r" b="b" t="t" l="l"/>
            <a:pathLst>
              <a:path h="596785" w="3789112">
                <a:moveTo>
                  <a:pt x="0" y="0"/>
                </a:moveTo>
                <a:lnTo>
                  <a:pt x="3789112" y="0"/>
                </a:lnTo>
                <a:lnTo>
                  <a:pt x="3789112" y="596785"/>
                </a:lnTo>
                <a:lnTo>
                  <a:pt x="0" y="5967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2480014" y="8353952"/>
            <a:ext cx="4602287" cy="863600"/>
          </a:xfrm>
          <a:prstGeom prst="rect">
            <a:avLst/>
          </a:prstGeom>
        </p:spPr>
        <p:txBody>
          <a:bodyPr anchor="t" rtlCol="false" tIns="0" lIns="0" bIns="0" rIns="0">
            <a:spAutoFit/>
          </a:bodyPr>
          <a:lstStyle/>
          <a:p>
            <a:pPr algn="r">
              <a:lnSpc>
                <a:spcPts val="7000"/>
              </a:lnSpc>
            </a:pPr>
            <a:r>
              <a:rPr lang="en-US" sz="5000">
                <a:solidFill>
                  <a:srgbClr val="FFFFFF"/>
                </a:solidFill>
                <a:latin typeface="Open Sans"/>
              </a:rPr>
              <a:t>07</a:t>
            </a:r>
          </a:p>
        </p:txBody>
      </p:sp>
      <p:sp>
        <p:nvSpPr>
          <p:cNvPr name="Freeform 7" id="7"/>
          <p:cNvSpPr/>
          <p:nvPr/>
        </p:nvSpPr>
        <p:spPr>
          <a:xfrm flipH="false" flipV="false" rot="0">
            <a:off x="8912861" y="3397509"/>
            <a:ext cx="4422449" cy="696536"/>
          </a:xfrm>
          <a:custGeom>
            <a:avLst/>
            <a:gdLst/>
            <a:ahLst/>
            <a:cxnLst/>
            <a:rect r="r" b="b" t="t" l="l"/>
            <a:pathLst>
              <a:path h="696536" w="4422449">
                <a:moveTo>
                  <a:pt x="0" y="0"/>
                </a:moveTo>
                <a:lnTo>
                  <a:pt x="4422449" y="0"/>
                </a:lnTo>
                <a:lnTo>
                  <a:pt x="4422449" y="696536"/>
                </a:lnTo>
                <a:lnTo>
                  <a:pt x="0" y="69653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0" y="5487825"/>
            <a:ext cx="8529370" cy="2970901"/>
          </a:xfrm>
          <a:prstGeom prst="rect">
            <a:avLst/>
          </a:prstGeom>
        </p:spPr>
        <p:txBody>
          <a:bodyPr anchor="t" rtlCol="false" tIns="0" lIns="0" bIns="0" rIns="0">
            <a:spAutoFit/>
          </a:bodyPr>
          <a:lstStyle/>
          <a:p>
            <a:pPr algn="ctr">
              <a:lnSpc>
                <a:spcPts val="4744"/>
              </a:lnSpc>
            </a:pPr>
            <a:r>
              <a:rPr lang="en-US" sz="3388">
                <a:solidFill>
                  <a:srgbClr val="FFFFFF"/>
                </a:solidFill>
                <a:latin typeface="Canva Sans"/>
              </a:rPr>
              <a:t>Different kind of  products of Electrical accessories Category is stated in the picture. In the mentioned page beside the product’s name,The product’s detailed information is recorded.</a:t>
            </a:r>
          </a:p>
        </p:txBody>
      </p:sp>
      <p:sp>
        <p:nvSpPr>
          <p:cNvPr name="Freeform 9" id="9"/>
          <p:cNvSpPr/>
          <p:nvPr/>
        </p:nvSpPr>
        <p:spPr>
          <a:xfrm flipH="false" flipV="false" rot="3301671">
            <a:off x="10107897" y="3277837"/>
            <a:ext cx="1761381" cy="5142717"/>
          </a:xfrm>
          <a:custGeom>
            <a:avLst/>
            <a:gdLst/>
            <a:ahLst/>
            <a:cxnLst/>
            <a:rect r="r" b="b" t="t" l="l"/>
            <a:pathLst>
              <a:path h="5142717" w="1761381">
                <a:moveTo>
                  <a:pt x="0" y="0"/>
                </a:moveTo>
                <a:lnTo>
                  <a:pt x="1761381" y="0"/>
                </a:lnTo>
                <a:lnTo>
                  <a:pt x="1761381" y="5142717"/>
                </a:lnTo>
                <a:lnTo>
                  <a:pt x="0" y="514271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0" y="1364386"/>
            <a:ext cx="8529370" cy="2176319"/>
          </a:xfrm>
          <a:prstGeom prst="rect">
            <a:avLst/>
          </a:prstGeom>
        </p:spPr>
        <p:txBody>
          <a:bodyPr anchor="t" rtlCol="false" tIns="0" lIns="0" bIns="0" rIns="0">
            <a:spAutoFit/>
          </a:bodyPr>
          <a:lstStyle/>
          <a:p>
            <a:pPr algn="ctr">
              <a:lnSpc>
                <a:spcPts val="8742"/>
              </a:lnSpc>
            </a:pPr>
            <a:r>
              <a:rPr lang="en-US" sz="6244">
                <a:solidFill>
                  <a:srgbClr val="FFFFFF"/>
                </a:solidFill>
                <a:latin typeface="Canva Sans Bold"/>
              </a:rPr>
              <a:t>Page Number of Logbook</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AutoShape 3" id="3"/>
          <p:cNvSpPr/>
          <p:nvPr/>
        </p:nvSpPr>
        <p:spPr>
          <a:xfrm rot="-5400000">
            <a:off x="16834261" y="8799983"/>
            <a:ext cx="850078" cy="0"/>
          </a:xfrm>
          <a:prstGeom prst="line">
            <a:avLst/>
          </a:prstGeom>
          <a:ln cap="flat" w="76200">
            <a:solidFill>
              <a:srgbClr val="FFFFFF"/>
            </a:solidFill>
            <a:prstDash val="solid"/>
            <a:headEnd type="none" len="sm" w="sm"/>
            <a:tailEnd type="none" len="sm" w="sm"/>
          </a:ln>
        </p:spPr>
      </p:sp>
      <p:sp>
        <p:nvSpPr>
          <p:cNvPr name="Freeform 4" id="4"/>
          <p:cNvSpPr/>
          <p:nvPr/>
        </p:nvSpPr>
        <p:spPr>
          <a:xfrm flipH="false" flipV="false" rot="0">
            <a:off x="9856286" y="1684044"/>
            <a:ext cx="9741154" cy="5572777"/>
          </a:xfrm>
          <a:custGeom>
            <a:avLst/>
            <a:gdLst/>
            <a:ahLst/>
            <a:cxnLst/>
            <a:rect r="r" b="b" t="t" l="l"/>
            <a:pathLst>
              <a:path h="5572777" w="9741154">
                <a:moveTo>
                  <a:pt x="0" y="0"/>
                </a:moveTo>
                <a:lnTo>
                  <a:pt x="9741154" y="0"/>
                </a:lnTo>
                <a:lnTo>
                  <a:pt x="9741154" y="5572777"/>
                </a:lnTo>
                <a:lnTo>
                  <a:pt x="0" y="5572777"/>
                </a:lnTo>
                <a:lnTo>
                  <a:pt x="0" y="0"/>
                </a:lnTo>
                <a:close/>
              </a:path>
            </a:pathLst>
          </a:custGeom>
          <a:blipFill>
            <a:blip r:embed="rId3"/>
            <a:stretch>
              <a:fillRect l="0" t="0" r="0" b="-133065"/>
            </a:stretch>
          </a:blipFill>
        </p:spPr>
      </p:sp>
      <p:sp>
        <p:nvSpPr>
          <p:cNvPr name="Freeform 5" id="5"/>
          <p:cNvSpPr/>
          <p:nvPr/>
        </p:nvSpPr>
        <p:spPr>
          <a:xfrm flipH="false" flipV="false" rot="0">
            <a:off x="9856286" y="5128120"/>
            <a:ext cx="8561161" cy="1348383"/>
          </a:xfrm>
          <a:custGeom>
            <a:avLst/>
            <a:gdLst/>
            <a:ahLst/>
            <a:cxnLst/>
            <a:rect r="r" b="b" t="t" l="l"/>
            <a:pathLst>
              <a:path h="1348383" w="8561161">
                <a:moveTo>
                  <a:pt x="0" y="0"/>
                </a:moveTo>
                <a:lnTo>
                  <a:pt x="8561161" y="0"/>
                </a:lnTo>
                <a:lnTo>
                  <a:pt x="8561161" y="1348382"/>
                </a:lnTo>
                <a:lnTo>
                  <a:pt x="0" y="134838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480014" y="3660965"/>
            <a:ext cx="4452302" cy="701238"/>
          </a:xfrm>
          <a:custGeom>
            <a:avLst/>
            <a:gdLst/>
            <a:ahLst/>
            <a:cxnLst/>
            <a:rect r="r" b="b" t="t" l="l"/>
            <a:pathLst>
              <a:path h="701238" w="4452302">
                <a:moveTo>
                  <a:pt x="0" y="0"/>
                </a:moveTo>
                <a:lnTo>
                  <a:pt x="4452302" y="0"/>
                </a:lnTo>
                <a:lnTo>
                  <a:pt x="4452302" y="701237"/>
                </a:lnTo>
                <a:lnTo>
                  <a:pt x="0" y="7012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601126" y="5373116"/>
            <a:ext cx="16053600" cy="1384300"/>
          </a:xfrm>
          <a:prstGeom prst="rect">
            <a:avLst/>
          </a:prstGeom>
        </p:spPr>
        <p:txBody>
          <a:bodyPr anchor="t" rtlCol="false" tIns="0" lIns="0" bIns="0" rIns="0">
            <a:spAutoFit/>
          </a:bodyPr>
          <a:lstStyle/>
          <a:p>
            <a:pPr>
              <a:lnSpc>
                <a:spcPts val="5599"/>
              </a:lnSpc>
            </a:pPr>
            <a:r>
              <a:rPr lang="en-US" sz="3999">
                <a:solidFill>
                  <a:srgbClr val="FFFFFF"/>
                </a:solidFill>
                <a:latin typeface="Open Sans"/>
              </a:rPr>
              <a:t>Here where the record of storage is </a:t>
            </a:r>
          </a:p>
          <a:p>
            <a:pPr>
              <a:lnSpc>
                <a:spcPts val="5599"/>
              </a:lnSpc>
            </a:pPr>
            <a:r>
              <a:rPr lang="en-US" sz="3999">
                <a:solidFill>
                  <a:srgbClr val="FFFFFF"/>
                </a:solidFill>
                <a:latin typeface="Open Sans"/>
              </a:rPr>
              <a:t>written for specific category</a:t>
            </a:r>
          </a:p>
        </p:txBody>
      </p:sp>
      <p:sp>
        <p:nvSpPr>
          <p:cNvPr name="TextBox 8" id="8"/>
          <p:cNvSpPr txBox="true"/>
          <p:nvPr/>
        </p:nvSpPr>
        <p:spPr>
          <a:xfrm rot="0">
            <a:off x="601126" y="3614708"/>
            <a:ext cx="16053600" cy="679450"/>
          </a:xfrm>
          <a:prstGeom prst="rect">
            <a:avLst/>
          </a:prstGeom>
        </p:spPr>
        <p:txBody>
          <a:bodyPr anchor="t" rtlCol="false" tIns="0" lIns="0" bIns="0" rIns="0">
            <a:spAutoFit/>
          </a:bodyPr>
          <a:lstStyle/>
          <a:p>
            <a:pPr>
              <a:lnSpc>
                <a:spcPts val="5599"/>
              </a:lnSpc>
            </a:pPr>
            <a:r>
              <a:rPr lang="en-US" sz="3999">
                <a:solidFill>
                  <a:srgbClr val="FFFFFF"/>
                </a:solidFill>
                <a:latin typeface="Open Sans"/>
              </a:rPr>
              <a:t>The name of the category</a:t>
            </a:r>
          </a:p>
        </p:txBody>
      </p:sp>
      <p:sp>
        <p:nvSpPr>
          <p:cNvPr name="TextBox 9" id="9"/>
          <p:cNvSpPr txBox="true"/>
          <p:nvPr/>
        </p:nvSpPr>
        <p:spPr>
          <a:xfrm rot="0">
            <a:off x="1481425" y="612775"/>
            <a:ext cx="16053600" cy="1028700"/>
          </a:xfrm>
          <a:prstGeom prst="rect">
            <a:avLst/>
          </a:prstGeom>
        </p:spPr>
        <p:txBody>
          <a:bodyPr anchor="t" rtlCol="false" tIns="0" lIns="0" bIns="0" rIns="0">
            <a:spAutoFit/>
          </a:bodyPr>
          <a:lstStyle/>
          <a:p>
            <a:pPr>
              <a:lnSpc>
                <a:spcPts val="8400"/>
              </a:lnSpc>
            </a:pPr>
            <a:r>
              <a:rPr lang="en-US" sz="6000">
                <a:solidFill>
                  <a:srgbClr val="FFFFFF"/>
                </a:solidFill>
                <a:latin typeface="Open Sans"/>
              </a:rPr>
              <a:t>Record Page</a:t>
            </a:r>
          </a:p>
        </p:txBody>
      </p:sp>
      <p:sp>
        <p:nvSpPr>
          <p:cNvPr name="TextBox 10" id="10"/>
          <p:cNvSpPr txBox="true"/>
          <p:nvPr/>
        </p:nvSpPr>
        <p:spPr>
          <a:xfrm rot="0">
            <a:off x="12480014" y="8353952"/>
            <a:ext cx="4602287" cy="863600"/>
          </a:xfrm>
          <a:prstGeom prst="rect">
            <a:avLst/>
          </a:prstGeom>
        </p:spPr>
        <p:txBody>
          <a:bodyPr anchor="t" rtlCol="false" tIns="0" lIns="0" bIns="0" rIns="0">
            <a:spAutoFit/>
          </a:bodyPr>
          <a:lstStyle/>
          <a:p>
            <a:pPr algn="r">
              <a:lnSpc>
                <a:spcPts val="7000"/>
              </a:lnSpc>
            </a:pPr>
            <a:r>
              <a:rPr lang="en-US" sz="5000">
                <a:solidFill>
                  <a:srgbClr val="FFFFFF"/>
                </a:solidFill>
                <a:latin typeface="Open Sans"/>
              </a:rPr>
              <a:t>08</a:t>
            </a:r>
          </a:p>
        </p:txBody>
      </p:sp>
      <p:sp>
        <p:nvSpPr>
          <p:cNvPr name="AutoShape 11" id="11"/>
          <p:cNvSpPr/>
          <p:nvPr/>
        </p:nvSpPr>
        <p:spPr>
          <a:xfrm flipH="true">
            <a:off x="6993086" y="3992534"/>
            <a:ext cx="4959527" cy="19050"/>
          </a:xfrm>
          <a:prstGeom prst="line">
            <a:avLst/>
          </a:prstGeom>
          <a:ln cap="flat" w="161925">
            <a:solidFill>
              <a:srgbClr val="FFFFFF"/>
            </a:solidFill>
            <a:prstDash val="solid"/>
            <a:headEnd type="none" len="sm" w="sm"/>
            <a:tailEnd type="arrow" len="sm" w="med"/>
          </a:ln>
        </p:spPr>
      </p:sp>
      <p:sp>
        <p:nvSpPr>
          <p:cNvPr name="AutoShape 12" id="12"/>
          <p:cNvSpPr/>
          <p:nvPr/>
        </p:nvSpPr>
        <p:spPr>
          <a:xfrm flipH="true">
            <a:off x="8411437" y="6395540"/>
            <a:ext cx="1465126" cy="0"/>
          </a:xfrm>
          <a:prstGeom prst="line">
            <a:avLst/>
          </a:prstGeom>
          <a:ln cap="flat" w="161925">
            <a:solidFill>
              <a:srgbClr val="FFFFFF"/>
            </a:solidFill>
            <a:prstDash val="solid"/>
            <a:headEnd type="none" len="sm" w="sm"/>
            <a:tailEnd type="arrow" len="sm" w="med"/>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AutoShape 3" id="3"/>
          <p:cNvSpPr/>
          <p:nvPr/>
        </p:nvSpPr>
        <p:spPr>
          <a:xfrm rot="-5400000">
            <a:off x="641761" y="8795161"/>
            <a:ext cx="850078" cy="0"/>
          </a:xfrm>
          <a:prstGeom prst="line">
            <a:avLst/>
          </a:prstGeom>
          <a:ln cap="flat" w="76200">
            <a:solidFill>
              <a:srgbClr val="FFFFFF"/>
            </a:solidFill>
            <a:prstDash val="solid"/>
            <a:headEnd type="none" len="sm" w="sm"/>
            <a:tailEnd type="none" len="sm" w="sm"/>
          </a:ln>
        </p:spPr>
      </p:sp>
      <p:sp>
        <p:nvSpPr>
          <p:cNvPr name="Freeform 4" id="4"/>
          <p:cNvSpPr/>
          <p:nvPr/>
        </p:nvSpPr>
        <p:spPr>
          <a:xfrm flipH="false" flipV="false" rot="-5423274">
            <a:off x="9279241" y="1472221"/>
            <a:ext cx="9790076" cy="7342557"/>
          </a:xfrm>
          <a:custGeom>
            <a:avLst/>
            <a:gdLst/>
            <a:ahLst/>
            <a:cxnLst/>
            <a:rect r="r" b="b" t="t" l="l"/>
            <a:pathLst>
              <a:path h="7342557" w="9790076">
                <a:moveTo>
                  <a:pt x="0" y="0"/>
                </a:moveTo>
                <a:lnTo>
                  <a:pt x="9790076" y="0"/>
                </a:lnTo>
                <a:lnTo>
                  <a:pt x="9790076" y="7342558"/>
                </a:lnTo>
                <a:lnTo>
                  <a:pt x="0" y="7342558"/>
                </a:lnTo>
                <a:lnTo>
                  <a:pt x="0" y="0"/>
                </a:lnTo>
                <a:close/>
              </a:path>
            </a:pathLst>
          </a:custGeom>
          <a:blipFill>
            <a:blip r:embed="rId3"/>
            <a:stretch>
              <a:fillRect l="0" t="0" r="0" b="0"/>
            </a:stretch>
          </a:blipFill>
        </p:spPr>
      </p:sp>
      <p:sp>
        <p:nvSpPr>
          <p:cNvPr name="TextBox 5" id="5"/>
          <p:cNvSpPr txBox="true"/>
          <p:nvPr/>
        </p:nvSpPr>
        <p:spPr>
          <a:xfrm rot="0">
            <a:off x="1256709" y="8349129"/>
            <a:ext cx="4602287" cy="863600"/>
          </a:xfrm>
          <a:prstGeom prst="rect">
            <a:avLst/>
          </a:prstGeom>
        </p:spPr>
        <p:txBody>
          <a:bodyPr anchor="t" rtlCol="false" tIns="0" lIns="0" bIns="0" rIns="0">
            <a:spAutoFit/>
          </a:bodyPr>
          <a:lstStyle/>
          <a:p>
            <a:pPr algn="just">
              <a:lnSpc>
                <a:spcPts val="7000"/>
              </a:lnSpc>
            </a:pPr>
            <a:r>
              <a:rPr lang="en-US" sz="5000">
                <a:solidFill>
                  <a:srgbClr val="FFFFFF"/>
                </a:solidFill>
                <a:latin typeface="Open Sans"/>
              </a:rPr>
              <a:t>09</a:t>
            </a:r>
          </a:p>
        </p:txBody>
      </p:sp>
      <p:sp>
        <p:nvSpPr>
          <p:cNvPr name="TextBox 6" id="6"/>
          <p:cNvSpPr txBox="true"/>
          <p:nvPr/>
        </p:nvSpPr>
        <p:spPr>
          <a:xfrm rot="0">
            <a:off x="497886" y="2682372"/>
            <a:ext cx="9589104" cy="4855581"/>
          </a:xfrm>
          <a:prstGeom prst="rect">
            <a:avLst/>
          </a:prstGeom>
        </p:spPr>
        <p:txBody>
          <a:bodyPr anchor="t" rtlCol="false" tIns="0" lIns="0" bIns="0" rIns="0">
            <a:spAutoFit/>
          </a:bodyPr>
          <a:lstStyle/>
          <a:p>
            <a:pPr>
              <a:lnSpc>
                <a:spcPts val="4844"/>
              </a:lnSpc>
            </a:pPr>
            <a:r>
              <a:rPr lang="en-US" sz="3460">
                <a:solidFill>
                  <a:srgbClr val="FFFFFF"/>
                </a:solidFill>
                <a:latin typeface="Canva Sans"/>
              </a:rPr>
              <a:t>This page has a date column where the time of the distribution has been written.This page  contains the name of the  people who has received the product and has the info of distributed product. It also contains information of the quantity of the product and how many product are left in the storage room.</a:t>
            </a:r>
          </a:p>
        </p:txBody>
      </p:sp>
      <p:sp>
        <p:nvSpPr>
          <p:cNvPr name="TextBox 7" id="7"/>
          <p:cNvSpPr txBox="true"/>
          <p:nvPr/>
        </p:nvSpPr>
        <p:spPr>
          <a:xfrm rot="0">
            <a:off x="200520" y="933450"/>
            <a:ext cx="9427657"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Distribution Information</a:t>
            </a:r>
          </a:p>
        </p:txBody>
      </p:sp>
      <p:sp>
        <p:nvSpPr>
          <p:cNvPr name="Freeform 8" id="8"/>
          <p:cNvSpPr/>
          <p:nvPr/>
        </p:nvSpPr>
        <p:spPr>
          <a:xfrm flipH="false" flipV="false" rot="0">
            <a:off x="11069715" y="2397760"/>
            <a:ext cx="6808898" cy="1072401"/>
          </a:xfrm>
          <a:custGeom>
            <a:avLst/>
            <a:gdLst/>
            <a:ahLst/>
            <a:cxnLst/>
            <a:rect r="r" b="b" t="t" l="l"/>
            <a:pathLst>
              <a:path h="1072401" w="6808898">
                <a:moveTo>
                  <a:pt x="0" y="0"/>
                </a:moveTo>
                <a:lnTo>
                  <a:pt x="6808899" y="0"/>
                </a:lnTo>
                <a:lnTo>
                  <a:pt x="6808899" y="1072402"/>
                </a:lnTo>
                <a:lnTo>
                  <a:pt x="0" y="10724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9" id="9"/>
          <p:cNvSpPr/>
          <p:nvPr/>
        </p:nvSpPr>
        <p:spPr>
          <a:xfrm flipH="true">
            <a:off x="10086990" y="2933961"/>
            <a:ext cx="982726" cy="2209539"/>
          </a:xfrm>
          <a:prstGeom prst="line">
            <a:avLst/>
          </a:prstGeom>
          <a:ln cap="flat" w="190500">
            <a:solidFill>
              <a:srgbClr val="FFFFFF"/>
            </a:solidFill>
            <a:prstDash val="solid"/>
            <a:headEnd type="none" len="sm" w="sm"/>
            <a:tailEnd type="arrow" len="sm" w="med"/>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DAF8lcPesbY</dc:identifier>
  <dcterms:modified xsi:type="dcterms:W3CDTF">2011-08-01T06:04:30Z</dcterms:modified>
  <cp:revision>1</cp:revision>
  <dc:title>Stock and distribution of iict store</dc:title>
</cp:coreProperties>
</file>

<file path=docProps/thumbnail.jpeg>
</file>